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311" r:id="rId3"/>
    <p:sldId id="309" r:id="rId4"/>
    <p:sldId id="310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7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53149" y="1723631"/>
            <a:ext cx="10450181" cy="2099310"/>
          </a:xfrm>
        </p:spPr>
        <p:txBody>
          <a:bodyPr>
            <a:normAutofit fontScale="90000"/>
          </a:bodyPr>
          <a:lstStyle/>
          <a:p>
            <a:pPr algn="l">
              <a:lnSpc>
                <a:spcPct val="120000"/>
              </a:lnSpc>
            </a:pPr>
            <a:r>
              <a:rPr lang="en-US" altLang="zh-CN" b="1" dirty="0">
                <a:latin typeface="+mn-lt"/>
                <a:cs typeface="+mn-lt"/>
                <a:sym typeface="+mn-ea"/>
              </a:rPr>
              <a:t>Mesh-based Dynamics with Occlusion Reasoning for Cloth Manipulation </a:t>
            </a: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cxnSpLocks/>
          </p:cNvCxnSpPr>
          <p:nvPr/>
        </p:nvCxnSpPr>
        <p:spPr>
          <a:xfrm>
            <a:off x="788670" y="1280795"/>
            <a:ext cx="0" cy="239782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AFD58F83-5E14-4514-00E1-A8445C8E93D0}"/>
              </a:ext>
            </a:extLst>
          </p:cNvPr>
          <p:cNvSpPr txBox="1"/>
          <p:nvPr/>
        </p:nvSpPr>
        <p:spPr>
          <a:xfrm>
            <a:off x="953149" y="6074979"/>
            <a:ext cx="1320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RSS 2022</a:t>
            </a:r>
            <a:endParaRPr kumimoji="1" lang="zh-CN" alt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Mesh-based Dynamics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Dynamic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70F282A-3254-7940-D2A3-93217D298323}"/>
              </a:ext>
            </a:extLst>
          </p:cNvPr>
          <p:cNvSpPr txBox="1"/>
          <p:nvPr/>
        </p:nvSpPr>
        <p:spPr>
          <a:xfrm>
            <a:off x="1618593" y="1921713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Planning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029AA3E-ACF2-4C3E-20F9-E9810386AB20}"/>
              </a:ext>
            </a:extLst>
          </p:cNvPr>
          <p:cNvSpPr txBox="1"/>
          <p:nvPr/>
        </p:nvSpPr>
        <p:spPr>
          <a:xfrm>
            <a:off x="1695643" y="2540417"/>
            <a:ext cx="8541826" cy="96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CN" sz="2000" dirty="0"/>
              <a:t>Randomly sample 500 pick-and-place actions and rollout each action with </a:t>
            </a:r>
          </a:p>
          <a:p>
            <a:pPr>
              <a:lnSpc>
                <a:spcPct val="150000"/>
              </a:lnSpc>
            </a:pPr>
            <a:r>
              <a:rPr kumimoji="1" lang="en" altLang="zh-CN" sz="2000" dirty="0"/>
              <a:t>the GNN dynamics model and </a:t>
            </a:r>
            <a:r>
              <a:rPr lang="en" altLang="zh-CN" sz="2000" dirty="0"/>
              <a:t>pick the action with the highest predicted reward 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A2B9AC7-6A84-98A0-E8AF-F9C86A2680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643" y="3527705"/>
            <a:ext cx="4533900" cy="260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950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Data and tasks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Experiments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70F282A-3254-7940-D2A3-93217D298323}"/>
              </a:ext>
            </a:extLst>
          </p:cNvPr>
          <p:cNvSpPr txBox="1"/>
          <p:nvPr/>
        </p:nvSpPr>
        <p:spPr>
          <a:xfrm>
            <a:off x="1618593" y="1921713"/>
            <a:ext cx="2634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Cloth3D in </a:t>
            </a:r>
            <a:r>
              <a:rPr kumimoji="1" lang="en-US" altLang="zh-CN" sz="2400" dirty="0" err="1"/>
              <a:t>SoftGym</a:t>
            </a:r>
            <a:endParaRPr kumimoji="1" lang="en-US" altLang="zh-CN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9A77C6A-2F21-915C-4908-B700A012FA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3"/>
          <a:stretch/>
        </p:blipFill>
        <p:spPr>
          <a:xfrm>
            <a:off x="1618593" y="2533858"/>
            <a:ext cx="3216166" cy="229295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566E0DE-0A14-7E8F-B8C4-7532A19A06FB}"/>
              </a:ext>
            </a:extLst>
          </p:cNvPr>
          <p:cNvSpPr txBox="1"/>
          <p:nvPr/>
        </p:nvSpPr>
        <p:spPr>
          <a:xfrm>
            <a:off x="1618593" y="4906952"/>
            <a:ext cx="4150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400" dirty="0"/>
              <a:t>Flattening </a:t>
            </a:r>
            <a:r>
              <a:rPr kumimoji="1" lang="en-US" altLang="zh-CN" sz="2400" dirty="0"/>
              <a:t>and Canonicalization 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E974637-BE3B-CC0E-8D19-52A0CC27F208}"/>
              </a:ext>
            </a:extLst>
          </p:cNvPr>
          <p:cNvSpPr/>
          <p:nvPr/>
        </p:nvSpPr>
        <p:spPr>
          <a:xfrm>
            <a:off x="1255899" y="5032563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688C9A9-5C4E-3077-9CA2-F84598419D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768" y="2533858"/>
            <a:ext cx="1193167" cy="229295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72A5A714-93F6-D39F-FA98-410C91D07A1C}"/>
              </a:ext>
            </a:extLst>
          </p:cNvPr>
          <p:cNvSpPr txBox="1"/>
          <p:nvPr/>
        </p:nvSpPr>
        <p:spPr>
          <a:xfrm>
            <a:off x="1618593" y="5547185"/>
            <a:ext cx="1477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Real robot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10D9AA2-E1DA-CD0C-1CB6-9009672FAD05}"/>
              </a:ext>
            </a:extLst>
          </p:cNvPr>
          <p:cNvSpPr/>
          <p:nvPr/>
        </p:nvSpPr>
        <p:spPr>
          <a:xfrm>
            <a:off x="1255899" y="5672796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09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Results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Experiments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B30EC09-3C55-DA52-14ED-C00C816B4F9E}"/>
              </a:ext>
            </a:extLst>
          </p:cNvPr>
          <p:cNvSpPr txBox="1"/>
          <p:nvPr/>
        </p:nvSpPr>
        <p:spPr>
          <a:xfrm>
            <a:off x="1618593" y="1921711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With baseline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E68BF57-A60F-E603-1759-F12A7C3E2F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593" y="2383376"/>
            <a:ext cx="8071945" cy="38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148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Results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Experiments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B30EC09-3C55-DA52-14ED-C00C816B4F9E}"/>
              </a:ext>
            </a:extLst>
          </p:cNvPr>
          <p:cNvSpPr txBox="1"/>
          <p:nvPr/>
        </p:nvSpPr>
        <p:spPr>
          <a:xfrm>
            <a:off x="1618593" y="1921711"/>
            <a:ext cx="1425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Ablations 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CA93B16-4343-1C2A-00C2-C5AF1C122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593" y="2383376"/>
            <a:ext cx="5999099" cy="395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174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Results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Experiments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B30EC09-3C55-DA52-14ED-C00C816B4F9E}"/>
              </a:ext>
            </a:extLst>
          </p:cNvPr>
          <p:cNvSpPr txBox="1"/>
          <p:nvPr/>
        </p:nvSpPr>
        <p:spPr>
          <a:xfrm>
            <a:off x="1618593" y="1921711"/>
            <a:ext cx="1546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Real robot </a:t>
            </a:r>
          </a:p>
        </p:txBody>
      </p:sp>
      <p:pic>
        <p:nvPicPr>
          <p:cNvPr id="3" name="1_output" descr="1_output">
            <a:hlinkClick r:id="" action="ppaction://media"/>
            <a:extLst>
              <a:ext uri="{FF2B5EF4-FFF2-40B4-BE49-F238E27FC236}">
                <a16:creationId xmlns:a16="http://schemas.microsoft.com/office/drawing/2014/main" id="{4396FF72-B209-F177-804F-BE9F38CE74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9103" y="2524923"/>
            <a:ext cx="7231117" cy="340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0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-US" altLang="zh-CN" sz="4400" dirty="0">
                <a:latin typeface="+mn-lt"/>
                <a:cs typeface="+mn-lt"/>
                <a:sym typeface="+mn-ea"/>
              </a:rPr>
              <a:t>Conclusions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Conclusions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B30EC09-3C55-DA52-14ED-C00C816B4F9E}"/>
              </a:ext>
            </a:extLst>
          </p:cNvPr>
          <p:cNvSpPr txBox="1"/>
          <p:nvPr/>
        </p:nvSpPr>
        <p:spPr>
          <a:xfrm>
            <a:off x="1618593" y="1921711"/>
            <a:ext cx="31484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Model-based approach 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400D70A-E0AF-2C6F-B929-DD9E878B8CD7}"/>
              </a:ext>
            </a:extLst>
          </p:cNvPr>
          <p:cNvSpPr/>
          <p:nvPr/>
        </p:nvSpPr>
        <p:spPr>
          <a:xfrm>
            <a:off x="1255899" y="3355366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2C48049-93A6-E727-E8DA-076BC48A4B35}"/>
              </a:ext>
            </a:extLst>
          </p:cNvPr>
          <p:cNvSpPr txBox="1"/>
          <p:nvPr/>
        </p:nvSpPr>
        <p:spPr>
          <a:xfrm>
            <a:off x="1618593" y="3231530"/>
            <a:ext cx="2472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Low level dynamic</a:t>
            </a:r>
          </a:p>
        </p:txBody>
      </p:sp>
    </p:spTree>
    <p:extLst>
      <p:ext uri="{BB962C8B-B14F-4D97-AF65-F5344CB8AC3E}">
        <p14:creationId xmlns:p14="http://schemas.microsoft.com/office/powerpoint/2010/main" val="3778230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/>
              <a:t>    Pipeline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AB046998-300E-7A93-C2E6-FB1129016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855" y="1687856"/>
            <a:ext cx="9527168" cy="4719881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657E79DB-76FB-1B4C-1F11-267152D60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Pipeline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cxnSp>
        <p:nvCxnSpPr>
          <p:cNvPr id="11" name="直接连接符 11">
            <a:extLst>
              <a:ext uri="{FF2B5EF4-FFF2-40B4-BE49-F238E27FC236}">
                <a16:creationId xmlns:a16="http://schemas.microsoft.com/office/drawing/2014/main" id="{A873E80A-730B-7F42-84F9-C0274474AE9B}"/>
              </a:ext>
            </a:extLst>
          </p:cNvPr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74BD5A96-34AF-BD77-5595-3F23655759FA}"/>
              </a:ext>
            </a:extLst>
          </p:cNvPr>
          <p:cNvSpPr txBox="1"/>
          <p:nvPr/>
        </p:nvSpPr>
        <p:spPr>
          <a:xfrm>
            <a:off x="659992" y="2617841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cs typeface="+mn-lt"/>
                <a:sym typeface="+mn-ea"/>
              </a:rPr>
              <a:t>Mesh</a:t>
            </a:r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2DC7F1E-C982-A11D-AD33-F82059FDB436}"/>
              </a:ext>
            </a:extLst>
          </p:cNvPr>
          <p:cNvSpPr txBox="1"/>
          <p:nvPr/>
        </p:nvSpPr>
        <p:spPr>
          <a:xfrm>
            <a:off x="363862" y="4953551"/>
            <a:ext cx="1167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cs typeface="+mn-lt"/>
                <a:sym typeface="+mn-ea"/>
              </a:rPr>
              <a:t>Occlusion </a:t>
            </a:r>
          </a:p>
          <a:p>
            <a:r>
              <a:rPr lang="en-US" altLang="zh-CN" b="1" dirty="0">
                <a:cs typeface="+mn-lt"/>
                <a:sym typeface="+mn-ea"/>
              </a:rPr>
              <a:t>Reasoning</a:t>
            </a:r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3883F2E-CA49-B0D1-5142-985E8895B395}"/>
              </a:ext>
            </a:extLst>
          </p:cNvPr>
          <p:cNvSpPr txBox="1"/>
          <p:nvPr/>
        </p:nvSpPr>
        <p:spPr>
          <a:xfrm>
            <a:off x="10815145" y="498547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cs typeface="+mn-lt"/>
                <a:sym typeface="+mn-ea"/>
              </a:rPr>
              <a:t>Dynamics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3760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Model construction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Model-based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70F282A-3254-7940-D2A3-93217D298323}"/>
              </a:ext>
            </a:extLst>
          </p:cNvPr>
          <p:cNvSpPr txBox="1"/>
          <p:nvPr/>
        </p:nvSpPr>
        <p:spPr>
          <a:xfrm>
            <a:off x="1618593" y="1921713"/>
            <a:ext cx="21579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Lift up the cloth</a:t>
            </a:r>
            <a:endParaRPr kumimoji="1"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BEA8A93-9EF1-0B10-7DD7-3E26071581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593" y="2481168"/>
            <a:ext cx="3699397" cy="2035063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BC6EFD7-CC5B-F6B4-829C-8E8CB98A9F75}"/>
              </a:ext>
            </a:extLst>
          </p:cNvPr>
          <p:cNvSpPr txBox="1"/>
          <p:nvPr/>
        </p:nvSpPr>
        <p:spPr>
          <a:xfrm>
            <a:off x="1618593" y="4703437"/>
            <a:ext cx="45806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1600" dirty="0" err="1"/>
              <a:t>GarmentNets</a:t>
            </a:r>
            <a:r>
              <a:rPr lang="en" altLang="zh-CN" sz="1600" dirty="0"/>
              <a:t>: Category-Level Pose Estimation </a:t>
            </a:r>
          </a:p>
          <a:p>
            <a:r>
              <a:rPr lang="en" altLang="zh-CN" sz="1600" dirty="0"/>
              <a:t>for Garments via Canonical Space Shape Completion </a:t>
            </a:r>
          </a:p>
          <a:p>
            <a:r>
              <a:rPr kumimoji="1" lang="en-US" altLang="zh-CN" sz="1600" b="1" dirty="0"/>
              <a:t>ICCV 2021</a:t>
            </a:r>
            <a:endParaRPr kumimoji="1" lang="zh-CN" altLang="en-US" sz="1600" b="1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64BC417-4526-46DA-C82F-D3A95C4F2E2D}"/>
              </a:ext>
            </a:extLst>
          </p:cNvPr>
          <p:cNvSpPr txBox="1"/>
          <p:nvPr/>
        </p:nvSpPr>
        <p:spPr>
          <a:xfrm>
            <a:off x="6579645" y="1921713"/>
            <a:ext cx="245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Implicit  geometry</a:t>
            </a:r>
            <a:endParaRPr kumimoji="1" lang="zh-CN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3C12B1E-0BA6-0520-4F4C-1F76C61A75AF}"/>
              </a:ext>
            </a:extLst>
          </p:cNvPr>
          <p:cNvSpPr/>
          <p:nvPr/>
        </p:nvSpPr>
        <p:spPr>
          <a:xfrm>
            <a:off x="6216951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6574E0CC-7F73-48D7-E07F-3EB9CA4388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159" y="2578623"/>
            <a:ext cx="2048236" cy="2033709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E653B979-80D4-30A0-7129-A17F36028A64}"/>
              </a:ext>
            </a:extLst>
          </p:cNvPr>
          <p:cNvSpPr txBox="1"/>
          <p:nvPr/>
        </p:nvSpPr>
        <p:spPr>
          <a:xfrm>
            <a:off x="6464077" y="4703437"/>
            <a:ext cx="41093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1600" dirty="0"/>
              <a:t>ACID: Action-Conditional Implicit Visual </a:t>
            </a:r>
          </a:p>
          <a:p>
            <a:r>
              <a:rPr kumimoji="1" lang="en" altLang="zh-CN" sz="1600" dirty="0"/>
              <a:t>Dynamics for Deformable Object Manipulation </a:t>
            </a:r>
          </a:p>
          <a:p>
            <a:r>
              <a:rPr kumimoji="1" lang="en" altLang="zh-CN" sz="1600" b="1" dirty="0"/>
              <a:t>RSS 2022 Best Student Paper</a:t>
            </a:r>
          </a:p>
        </p:txBody>
      </p:sp>
    </p:spTree>
    <p:extLst>
      <p:ext uri="{BB962C8B-B14F-4D97-AF65-F5344CB8AC3E}">
        <p14:creationId xmlns:p14="http://schemas.microsoft.com/office/powerpoint/2010/main" val="1264205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Model construction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Model-based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70F282A-3254-7940-D2A3-93217D298323}"/>
              </a:ext>
            </a:extLst>
          </p:cNvPr>
          <p:cNvSpPr txBox="1"/>
          <p:nvPr/>
        </p:nvSpPr>
        <p:spPr>
          <a:xfrm>
            <a:off x="1618593" y="1921713"/>
            <a:ext cx="2213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Crumpled states</a:t>
            </a:r>
            <a:endParaRPr kumimoji="1"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914CDBA-278F-17F6-07F7-C7C0F3C7C6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593" y="2383377"/>
            <a:ext cx="7336221" cy="199224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24933E3C-09D0-BA36-5D3B-89BEB4D234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593" y="4365895"/>
            <a:ext cx="2696430" cy="2072100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B52367C7-6694-2F55-11A5-49DCFD06E65F}"/>
              </a:ext>
            </a:extLst>
          </p:cNvPr>
          <p:cNvSpPr txBox="1"/>
          <p:nvPr/>
        </p:nvSpPr>
        <p:spPr>
          <a:xfrm>
            <a:off x="4729655" y="4491852"/>
            <a:ext cx="67944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2400" dirty="0"/>
              <a:t>Given only a partial observation of a crumpled cloth, </a:t>
            </a:r>
          </a:p>
          <a:p>
            <a:r>
              <a:rPr kumimoji="1" lang="en" altLang="zh-CN" sz="2400" dirty="0"/>
              <a:t>generate a complete mesh of the cloth.</a:t>
            </a:r>
          </a:p>
          <a:p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58334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Model construction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Model-based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70F282A-3254-7940-D2A3-93217D298323}"/>
              </a:ext>
            </a:extLst>
          </p:cNvPr>
          <p:cNvSpPr txBox="1"/>
          <p:nvPr/>
        </p:nvSpPr>
        <p:spPr>
          <a:xfrm>
            <a:off x="1618593" y="1921713"/>
            <a:ext cx="35534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Mapping to canonical state</a:t>
            </a:r>
            <a:endParaRPr kumimoji="1"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27A9886-D4B3-7846-F6A5-2AB00E4EC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929" y="2638107"/>
            <a:ext cx="9512300" cy="21082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4409930-E2AB-E09E-CA45-25E0DDA68A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11" r="60084" b="73247"/>
          <a:stretch/>
        </p:blipFill>
        <p:spPr>
          <a:xfrm>
            <a:off x="3563919" y="4193212"/>
            <a:ext cx="1608083" cy="56399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9D83200-C921-0BF8-51EA-AED5CAFA0CF2}"/>
              </a:ext>
            </a:extLst>
          </p:cNvPr>
          <p:cNvSpPr txBox="1"/>
          <p:nvPr/>
        </p:nvSpPr>
        <p:spPr>
          <a:xfrm>
            <a:off x="2060027" y="4816370"/>
            <a:ext cx="762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Depth</a:t>
            </a:r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30485E2-0770-9A2B-A136-FD3D5CFD0EEB}"/>
              </a:ext>
            </a:extLst>
          </p:cNvPr>
          <p:cNvSpPr txBox="1"/>
          <p:nvPr/>
        </p:nvSpPr>
        <p:spPr>
          <a:xfrm>
            <a:off x="8648452" y="4847101"/>
            <a:ext cx="260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/>
              <a:t>Shape in Canonical Space 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25CFA43-4C6E-CFFE-D843-F8752BEE9424}"/>
              </a:ext>
            </a:extLst>
          </p:cNvPr>
          <p:cNvSpPr txBox="1"/>
          <p:nvPr/>
        </p:nvSpPr>
        <p:spPr>
          <a:xfrm>
            <a:off x="4838452" y="4882133"/>
            <a:ext cx="3287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/>
              <a:t>Visible points in Canonical Space 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18B76F1-FC78-15BD-17E3-1CB24C4780F4}"/>
              </a:ext>
            </a:extLst>
          </p:cNvPr>
          <p:cNvSpPr txBox="1"/>
          <p:nvPr/>
        </p:nvSpPr>
        <p:spPr>
          <a:xfrm>
            <a:off x="1481959" y="5401945"/>
            <a:ext cx="44951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Trained in </a:t>
            </a:r>
            <a:r>
              <a:rPr lang="en" altLang="zh-CN" sz="2000" dirty="0"/>
              <a:t>a category-dependent manner </a:t>
            </a:r>
          </a:p>
        </p:txBody>
      </p:sp>
    </p:spTree>
    <p:extLst>
      <p:ext uri="{BB962C8B-B14F-4D97-AF65-F5344CB8AC3E}">
        <p14:creationId xmlns:p14="http://schemas.microsoft.com/office/powerpoint/2010/main" val="1922820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Model construction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Model-based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70F282A-3254-7940-D2A3-93217D298323}"/>
              </a:ext>
            </a:extLst>
          </p:cNvPr>
          <p:cNvSpPr txBox="1"/>
          <p:nvPr/>
        </p:nvSpPr>
        <p:spPr>
          <a:xfrm>
            <a:off x="1618593" y="1921713"/>
            <a:ext cx="2714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Relative predictions 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4A9436F-1310-B62B-6473-51A808989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48" y="3382189"/>
            <a:ext cx="4887310" cy="23328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69C70931-5190-A5CF-460F-9DA54149E8D2}"/>
                  </a:ext>
                </a:extLst>
              </p:cNvPr>
              <p:cNvSpPr txBox="1"/>
              <p:nvPr/>
            </p:nvSpPr>
            <p:spPr>
              <a:xfrm>
                <a:off x="1889848" y="2313333"/>
                <a:ext cx="8936805" cy="9700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" altLang="zh-CN" sz="2000" dirty="0"/>
                  <a:t>predict a 3-dimensional residual vector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" altLang="zh-CN" sz="2000" dirty="0"/>
                  <a:t> for each point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" altLang="zh-CN" sz="2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bSup>
                  </m:oMath>
                </a14:m>
                <a:r>
                  <a:rPr lang="en" altLang="zh-CN" sz="2000" dirty="0"/>
                  <a:t>. </a:t>
                </a:r>
              </a:p>
              <a:p>
                <a:pPr>
                  <a:lnSpc>
                    <a:spcPct val="150000"/>
                  </a:lnSpc>
                </a:pPr>
                <a:r>
                  <a:rPr lang="en" altLang="zh-CN" sz="2000" dirty="0"/>
                  <a:t>The predicted coordinates in the observation space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" altLang="zh-CN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" altLang="zh-CN" sz="2000" dirty="0"/>
                  <a:t> are obtained by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" altLang="zh-CN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p>
                    </m:sSubSup>
                  </m:oMath>
                </a14:m>
                <a:r>
                  <a:rPr lang="en" altLang="zh-CN" sz="2000" dirty="0"/>
                  <a:t> 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" altLang="zh-CN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bSup>
                  </m:oMath>
                </a14:m>
                <a:r>
                  <a:rPr lang="en" altLang="zh-CN" sz="2000" dirty="0"/>
                  <a:t> +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" altLang="zh-CN" sz="2000" dirty="0"/>
                  <a:t> </a:t>
                </a: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69C70931-5190-A5CF-460F-9DA54149E8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9848" y="2313333"/>
                <a:ext cx="8936805" cy="970009"/>
              </a:xfrm>
              <a:prstGeom prst="rect">
                <a:avLst/>
              </a:prstGeom>
              <a:blipFill>
                <a:blip r:embed="rId3"/>
                <a:stretch>
                  <a:fillRect l="-567" b="-897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文本框 16">
            <a:extLst>
              <a:ext uri="{FF2B5EF4-FFF2-40B4-BE49-F238E27FC236}">
                <a16:creationId xmlns:a16="http://schemas.microsoft.com/office/drawing/2014/main" id="{028E27A1-9707-B32A-BCB5-202BFD1CAB18}"/>
              </a:ext>
            </a:extLst>
          </p:cNvPr>
          <p:cNvSpPr txBox="1"/>
          <p:nvPr/>
        </p:nvSpPr>
        <p:spPr>
          <a:xfrm>
            <a:off x="1889848" y="5800482"/>
            <a:ext cx="44951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Trained in </a:t>
            </a:r>
            <a:r>
              <a:rPr lang="en" altLang="zh-CN" sz="2000" dirty="0"/>
              <a:t>a category-dependent manner </a:t>
            </a:r>
          </a:p>
        </p:txBody>
      </p:sp>
    </p:spTree>
    <p:extLst>
      <p:ext uri="{BB962C8B-B14F-4D97-AF65-F5344CB8AC3E}">
        <p14:creationId xmlns:p14="http://schemas.microsoft.com/office/powerpoint/2010/main" val="2828644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Model construction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Model-based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70F282A-3254-7940-D2A3-93217D298323}"/>
              </a:ext>
            </a:extLst>
          </p:cNvPr>
          <p:cNvSpPr txBox="1"/>
          <p:nvPr/>
        </p:nvSpPr>
        <p:spPr>
          <a:xfrm>
            <a:off x="1618593" y="1921713"/>
            <a:ext cx="27587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Test-time finetuning 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2A192D9-F92C-60C7-5F19-50066ABECB69}"/>
              </a:ext>
            </a:extLst>
          </p:cNvPr>
          <p:cNvSpPr txBox="1"/>
          <p:nvPr/>
        </p:nvSpPr>
        <p:spPr>
          <a:xfrm>
            <a:off x="1786759" y="2638109"/>
            <a:ext cx="3178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2000" b="1" dirty="0"/>
              <a:t>Unidirectional Chamfer loss 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A83B0F8-5096-15E7-9786-FD32603307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680" y="3164260"/>
            <a:ext cx="4120055" cy="67836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41FC1AF0-5CA2-D98F-F13C-A4DB17222F38}"/>
                  </a:ext>
                </a:extLst>
              </p:cNvPr>
              <p:cNvSpPr txBox="1"/>
              <p:nvPr/>
            </p:nvSpPr>
            <p:spPr>
              <a:xfrm>
                <a:off x="2087680" y="3869900"/>
                <a:ext cx="425193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" altLang="zh-CN" dirty="0"/>
                  <a:t>observation of the cloth is</a:t>
                </a:r>
                <a:r>
                  <a:rPr lang="zh-CN" alt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en" altLang="zh-CN" dirty="0"/>
                  <a:t>, </a:t>
                </a:r>
              </a:p>
              <a:p>
                <a:r>
                  <a:rPr lang="en" altLang="zh-CN" dirty="0"/>
                  <a:t>predicted vertex in observation space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en" altLang="zh-CN" dirty="0"/>
                  <a:t>.</a:t>
                </a: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41FC1AF0-5CA2-D98F-F13C-A4DB17222F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7680" y="3869900"/>
                <a:ext cx="4251933" cy="646331"/>
              </a:xfrm>
              <a:prstGeom prst="rect">
                <a:avLst/>
              </a:prstGeom>
              <a:blipFill>
                <a:blip r:embed="rId3"/>
                <a:stretch>
                  <a:fillRect l="-1190" t="-3846" r="-298" b="-153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文本框 13">
            <a:extLst>
              <a:ext uri="{FF2B5EF4-FFF2-40B4-BE49-F238E27FC236}">
                <a16:creationId xmlns:a16="http://schemas.microsoft.com/office/drawing/2014/main" id="{46B66356-92DE-F7FC-3A4B-A402EA8DC33F}"/>
              </a:ext>
            </a:extLst>
          </p:cNvPr>
          <p:cNvSpPr txBox="1"/>
          <p:nvPr/>
        </p:nvSpPr>
        <p:spPr>
          <a:xfrm>
            <a:off x="1786759" y="4557153"/>
            <a:ext cx="29418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000" b="1" dirty="0"/>
              <a:t>Mapping consistency loss 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C9E4312E-11C8-D18E-B060-8BC1E25C2B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680" y="5154825"/>
            <a:ext cx="4120055" cy="7698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23943C2C-A66E-ACE7-7184-49D897C155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319" y="1688397"/>
            <a:ext cx="3065639" cy="4598458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2E5EA865-2439-9059-DAD5-B8D8E60D7192}"/>
              </a:ext>
            </a:extLst>
          </p:cNvPr>
          <p:cNvSpPr txBox="1"/>
          <p:nvPr/>
        </p:nvSpPr>
        <p:spPr>
          <a:xfrm>
            <a:off x="7378262" y="142501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GT</a:t>
            </a:r>
            <a:endParaRPr kumimoji="1"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3058B63-7966-20CC-EC84-DEA41633CB17}"/>
              </a:ext>
            </a:extLst>
          </p:cNvPr>
          <p:cNvSpPr txBox="1"/>
          <p:nvPr/>
        </p:nvSpPr>
        <p:spPr>
          <a:xfrm>
            <a:off x="8638588" y="1425016"/>
            <a:ext cx="779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Refine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6910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/>
              <a:t>    Pipeline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AB046998-300E-7A93-C2E6-FB1129016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855" y="1687856"/>
            <a:ext cx="9527168" cy="4719881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657E79DB-76FB-1B4C-1F11-267152D60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Pipeline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cxnSp>
        <p:nvCxnSpPr>
          <p:cNvPr id="11" name="直接连接符 11">
            <a:extLst>
              <a:ext uri="{FF2B5EF4-FFF2-40B4-BE49-F238E27FC236}">
                <a16:creationId xmlns:a16="http://schemas.microsoft.com/office/drawing/2014/main" id="{A873E80A-730B-7F42-84F9-C0274474AE9B}"/>
              </a:ext>
            </a:extLst>
          </p:cNvPr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74BD5A96-34AF-BD77-5595-3F23655759FA}"/>
              </a:ext>
            </a:extLst>
          </p:cNvPr>
          <p:cNvSpPr txBox="1"/>
          <p:nvPr/>
        </p:nvSpPr>
        <p:spPr>
          <a:xfrm>
            <a:off x="659992" y="2617841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cs typeface="+mn-lt"/>
                <a:sym typeface="+mn-ea"/>
              </a:rPr>
              <a:t>Mesh</a:t>
            </a:r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2DC7F1E-C982-A11D-AD33-F82059FDB436}"/>
              </a:ext>
            </a:extLst>
          </p:cNvPr>
          <p:cNvSpPr txBox="1"/>
          <p:nvPr/>
        </p:nvSpPr>
        <p:spPr>
          <a:xfrm>
            <a:off x="363862" y="4953551"/>
            <a:ext cx="1167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cs typeface="+mn-lt"/>
                <a:sym typeface="+mn-ea"/>
              </a:rPr>
              <a:t>Occlusion </a:t>
            </a:r>
          </a:p>
          <a:p>
            <a:r>
              <a:rPr lang="en-US" altLang="zh-CN" b="1" dirty="0">
                <a:cs typeface="+mn-lt"/>
                <a:sym typeface="+mn-ea"/>
              </a:rPr>
              <a:t>Reasoning</a:t>
            </a:r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3883F2E-CA49-B0D1-5142-985E8895B395}"/>
              </a:ext>
            </a:extLst>
          </p:cNvPr>
          <p:cNvSpPr txBox="1"/>
          <p:nvPr/>
        </p:nvSpPr>
        <p:spPr>
          <a:xfrm>
            <a:off x="10815145" y="498547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cs typeface="+mn-lt"/>
                <a:sym typeface="+mn-ea"/>
              </a:rPr>
              <a:t>Dynamics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2675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7419" y="746232"/>
            <a:ext cx="9290050" cy="920750"/>
          </a:xfrm>
        </p:spPr>
        <p:txBody>
          <a:bodyPr>
            <a:normAutofit/>
          </a:bodyPr>
          <a:lstStyle/>
          <a:p>
            <a:pPr algn="l"/>
            <a:r>
              <a:rPr lang="en" altLang="zh-CN" sz="4400" dirty="0">
                <a:latin typeface="+mn-lt"/>
                <a:cs typeface="+mn-lt"/>
                <a:sym typeface="+mn-ea"/>
              </a:rPr>
              <a:t>Mesh-based Dynamics</a:t>
            </a:r>
            <a:endParaRPr lang="zh-CN" altLang="en-US" sz="4400" dirty="0">
              <a:latin typeface="+mn-lt"/>
              <a:cs typeface="+mn-lt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" y="0"/>
            <a:ext cx="12191365" cy="367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zh-CN" dirty="0">
                <a:cs typeface="+mn-lt"/>
                <a:sym typeface="+mn-ea"/>
              </a:rPr>
              <a:t>    Dynamic</a:t>
            </a:r>
            <a:endParaRPr lang="zh-CN" altLang="en-US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-5715" y="6649085"/>
            <a:ext cx="12219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67410" y="939165"/>
            <a:ext cx="0" cy="675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70F282A-3254-7940-D2A3-93217D298323}"/>
              </a:ext>
            </a:extLst>
          </p:cNvPr>
          <p:cNvSpPr txBox="1"/>
          <p:nvPr/>
        </p:nvSpPr>
        <p:spPr>
          <a:xfrm>
            <a:off x="1618593" y="1921713"/>
            <a:ext cx="2199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Dynamic model 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9DF1B1B-A685-5B4A-3532-9C327977207E}"/>
              </a:ext>
            </a:extLst>
          </p:cNvPr>
          <p:cNvSpPr/>
          <p:nvPr/>
        </p:nvSpPr>
        <p:spPr>
          <a:xfrm>
            <a:off x="1255899" y="2045547"/>
            <a:ext cx="226060" cy="213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FD60CB0-29CE-9F98-023B-632282918619}"/>
              </a:ext>
            </a:extLst>
          </p:cNvPr>
          <p:cNvSpPr txBox="1"/>
          <p:nvPr/>
        </p:nvSpPr>
        <p:spPr>
          <a:xfrm>
            <a:off x="1481959" y="2505670"/>
            <a:ext cx="7966861" cy="376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" altLang="zh-CN" sz="2000" dirty="0"/>
              <a:t>Given a down-sampled mesh </a:t>
            </a:r>
            <a:r>
              <a:rPr kumimoji="1" lang="en-US" altLang="zh-CN" sz="2000" dirty="0"/>
              <a:t>from reconstruction. </a:t>
            </a:r>
          </a:p>
          <a:p>
            <a:pPr>
              <a:lnSpc>
                <a:spcPct val="120000"/>
              </a:lnSpc>
            </a:pPr>
            <a:endParaRPr kumimoji="1" lang="en-US" altLang="zh-CN" sz="2000" dirty="0"/>
          </a:p>
          <a:p>
            <a:pPr>
              <a:lnSpc>
                <a:spcPct val="120000"/>
              </a:lnSpc>
            </a:pPr>
            <a:r>
              <a:rPr lang="en" altLang="zh-CN" sz="2000" dirty="0"/>
              <a:t>A GNN encodes the input feature on the nodes and on the edges and then </a:t>
            </a:r>
          </a:p>
          <a:p>
            <a:pPr>
              <a:lnSpc>
                <a:spcPct val="120000"/>
              </a:lnSpc>
            </a:pPr>
            <a:r>
              <a:rPr lang="en" altLang="zh-CN" sz="2000" dirty="0"/>
              <a:t>conducts multiple message passing steps between the nodes and edges.</a:t>
            </a:r>
          </a:p>
          <a:p>
            <a:pPr>
              <a:lnSpc>
                <a:spcPct val="120000"/>
              </a:lnSpc>
            </a:pPr>
            <a:endParaRPr lang="en" altLang="zh-CN" sz="2000" dirty="0"/>
          </a:p>
          <a:p>
            <a:pPr>
              <a:lnSpc>
                <a:spcPct val="120000"/>
              </a:lnSpc>
            </a:pPr>
            <a:r>
              <a:rPr lang="en" altLang="zh-CN" sz="2000" dirty="0"/>
              <a:t>The decoder will decode the latent features of each node into </a:t>
            </a:r>
          </a:p>
          <a:p>
            <a:pPr>
              <a:lnSpc>
                <a:spcPct val="120000"/>
              </a:lnSpc>
            </a:pPr>
            <a:r>
              <a:rPr lang="en" altLang="zh-CN" sz="2000" dirty="0"/>
              <a:t>the predicted acceleration for that node. </a:t>
            </a:r>
          </a:p>
          <a:p>
            <a:pPr>
              <a:lnSpc>
                <a:spcPct val="120000"/>
              </a:lnSpc>
            </a:pPr>
            <a:endParaRPr lang="en" altLang="zh-CN" sz="2000" dirty="0"/>
          </a:p>
          <a:p>
            <a:pPr>
              <a:lnSpc>
                <a:spcPct val="120000"/>
              </a:lnSpc>
            </a:pPr>
            <a:r>
              <a:rPr lang="en" altLang="zh-CN" sz="2000" dirty="0"/>
              <a:t>Trained only on Trousers </a:t>
            </a:r>
          </a:p>
          <a:p>
            <a:pPr>
              <a:lnSpc>
                <a:spcPct val="120000"/>
              </a:lnSpc>
            </a:pPr>
            <a:endParaRPr lang="en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069398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2215</TotalTime>
  <Words>301</Words>
  <Application>Microsoft Macintosh PowerPoint</Application>
  <PresentationFormat>宽屏</PresentationFormat>
  <Paragraphs>86</Paragraphs>
  <Slides>15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主题</vt:lpstr>
      <vt:lpstr>Mesh-based Dynamics with Occlusion Reasoning for Cloth Manipulation </vt:lpstr>
      <vt:lpstr>Pipeline</vt:lpstr>
      <vt:lpstr>Model construction</vt:lpstr>
      <vt:lpstr>Model construction</vt:lpstr>
      <vt:lpstr>Model construction</vt:lpstr>
      <vt:lpstr>Model construction</vt:lpstr>
      <vt:lpstr>Model construction</vt:lpstr>
      <vt:lpstr>Pipeline</vt:lpstr>
      <vt:lpstr>Mesh-based Dynamics</vt:lpstr>
      <vt:lpstr>Mesh-based Dynamics</vt:lpstr>
      <vt:lpstr>Data and tasks</vt:lpstr>
      <vt:lpstr>Results</vt:lpstr>
      <vt:lpstr>Results</vt:lpstr>
      <vt:lpstr>Results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tritium</dc:creator>
  <cp:lastModifiedBy>宁 川若</cp:lastModifiedBy>
  <cp:revision>258</cp:revision>
  <dcterms:created xsi:type="dcterms:W3CDTF">2021-09-25T06:11:37Z</dcterms:created>
  <dcterms:modified xsi:type="dcterms:W3CDTF">2022-08-04T06:16:40Z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2052-3.9.0.6159</vt:lpwstr>
  </property>
</Properties>
</file>

<file path=docProps/thumbnail.jpeg>
</file>